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64"/>
  </p:notesMasterIdLst>
  <p:sldIdLst>
    <p:sldId id="256" r:id="rId2"/>
    <p:sldId id="258" r:id="rId3"/>
    <p:sldId id="259" r:id="rId4"/>
    <p:sldId id="317" r:id="rId5"/>
    <p:sldId id="280" r:id="rId6"/>
    <p:sldId id="289" r:id="rId7"/>
    <p:sldId id="274" r:id="rId8"/>
    <p:sldId id="290" r:id="rId9"/>
    <p:sldId id="282" r:id="rId10"/>
    <p:sldId id="283" r:id="rId11"/>
    <p:sldId id="284" r:id="rId12"/>
    <p:sldId id="285" r:id="rId13"/>
    <p:sldId id="273" r:id="rId14"/>
    <p:sldId id="316" r:id="rId15"/>
    <p:sldId id="287" r:id="rId16"/>
    <p:sldId id="286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278" r:id="rId27"/>
    <p:sldId id="318" r:id="rId28"/>
    <p:sldId id="267" r:id="rId29"/>
    <p:sldId id="319" r:id="rId30"/>
    <p:sldId id="272" r:id="rId31"/>
    <p:sldId id="304" r:id="rId32"/>
    <p:sldId id="301" r:id="rId33"/>
    <p:sldId id="325" r:id="rId34"/>
    <p:sldId id="302" r:id="rId35"/>
    <p:sldId id="327" r:id="rId36"/>
    <p:sldId id="344" r:id="rId37"/>
    <p:sldId id="320" r:id="rId38"/>
    <p:sldId id="308" r:id="rId39"/>
    <p:sldId id="331" r:id="rId40"/>
    <p:sldId id="334" r:id="rId41"/>
    <p:sldId id="335" r:id="rId42"/>
    <p:sldId id="306" r:id="rId43"/>
    <p:sldId id="275" r:id="rId44"/>
    <p:sldId id="332" r:id="rId45"/>
    <p:sldId id="337" r:id="rId46"/>
    <p:sldId id="336" r:id="rId47"/>
    <p:sldId id="333" r:id="rId48"/>
    <p:sldId id="338" r:id="rId49"/>
    <p:sldId id="339" r:id="rId50"/>
    <p:sldId id="307" r:id="rId51"/>
    <p:sldId id="321" r:id="rId52"/>
    <p:sldId id="345" r:id="rId53"/>
    <p:sldId id="276" r:id="rId54"/>
    <p:sldId id="340" r:id="rId55"/>
    <p:sldId id="341" r:id="rId56"/>
    <p:sldId id="322" r:id="rId57"/>
    <p:sldId id="323" r:id="rId58"/>
    <p:sldId id="328" r:id="rId59"/>
    <p:sldId id="324" r:id="rId60"/>
    <p:sldId id="342" r:id="rId61"/>
    <p:sldId id="343" r:id="rId62"/>
    <p:sldId id="27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985"/>
    <a:srgbClr val="FF5050"/>
    <a:srgbClr val="1ABCE2"/>
    <a:srgbClr val="FFFA8F"/>
    <a:srgbClr val="121212"/>
    <a:srgbClr val="212121"/>
    <a:srgbClr val="71FE50"/>
    <a:srgbClr val="1D1D1D"/>
    <a:srgbClr val="2E1A3C"/>
    <a:srgbClr val="19F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1612" autoAdjust="0"/>
  </p:normalViewPr>
  <p:slideViewPr>
    <p:cSldViewPr>
      <p:cViewPr varScale="1">
        <p:scale>
          <a:sx n="70" d="100"/>
          <a:sy n="70" d="100"/>
        </p:scale>
        <p:origin x="124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6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3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2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13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3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7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4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6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72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68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06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39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chemeClr val="bg1"/>
                </a:solidFill>
              </a:rPr>
              <a:t>앞선 내용을 실제 구현하기 위해 어떻게 데이터베이스를 구성하고 엮을 것인지 흐름도를 나타냄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57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24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0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9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298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9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00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80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>
                <a:solidFill>
                  <a:schemeClr val="bg1"/>
                </a:solidFill>
              </a:rPr>
              <a:t>버튼 통해 자유롭게 넘나들 수 있는 연결성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33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사용자들이 영화를 쉽게 추천 받고 이를 즐길 수 있도록 할 수 있는 기능을 전면에 배치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배경을 이용한 라우터 페이지 차별화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SPA</a:t>
            </a:r>
            <a:r>
              <a:rPr lang="ko-KR" altLang="en-US" sz="1200">
                <a:solidFill>
                  <a:schemeClr val="bg1"/>
                </a:solidFill>
              </a:rPr>
              <a:t>를 통해 화면 내에서 즉각 반응을 볼 수 있게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영화 정보를 공신력 있는 사이트</a:t>
            </a:r>
            <a:r>
              <a:rPr lang="en-US" altLang="ko-KR" sz="1200">
                <a:solidFill>
                  <a:schemeClr val="bg1"/>
                </a:solidFill>
              </a:rPr>
              <a:t>(TMDB)</a:t>
            </a:r>
            <a:r>
              <a:rPr lang="ko-KR" altLang="en-US" sz="1200">
                <a:solidFill>
                  <a:schemeClr val="bg1"/>
                </a:solidFill>
              </a:rPr>
              <a:t>의 정보와 사이트 내 소통을 통해 비교해보고 볼 영화를 고를 수 있음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자체평점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marR="0" lvl="0" indent="-7429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>
                <a:solidFill>
                  <a:schemeClr val="bg1"/>
                </a:solidFill>
              </a:rPr>
              <a:t>버튼 통해 자유롭게 넘나들 수 있는 연결성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17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274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8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68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91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65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56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65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51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41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2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62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약 </a:t>
            </a:r>
            <a:r>
              <a:rPr lang="en-US" altLang="ko-KR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만개의 영화 중 </a:t>
            </a:r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수익이 </a:t>
            </a:r>
            <a:r>
              <a:rPr lang="en-US" altLang="ko-KR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10000$ </a:t>
            </a:r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이상 이면서</a:t>
            </a:r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평점이 높은 순서로 내림차순 정렬 후 </a:t>
            </a:r>
            <a:r>
              <a:rPr lang="en-US" altLang="ko-KR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</a:t>
            </a:r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개를 골라</a:t>
            </a:r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</a:t>
            </a:r>
            <a:r>
              <a:rPr lang="ko-KR" altLang="en-US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개를 랜덤으로 추천</a:t>
            </a:r>
            <a:r>
              <a:rPr lang="en-US" altLang="ko-KR" sz="12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17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71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70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Home(Chat-GPT </a:t>
            </a:r>
            <a:r>
              <a:rPr lang="ko-KR" altLang="en-US" sz="1200">
                <a:solidFill>
                  <a:schemeClr val="bg1"/>
                </a:solidFill>
              </a:rPr>
              <a:t>영화추천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Community(</a:t>
            </a:r>
            <a:r>
              <a:rPr lang="ko-KR" altLang="en-US" sz="1200">
                <a:solidFill>
                  <a:schemeClr val="bg1"/>
                </a:solidFill>
              </a:rPr>
              <a:t>영화 추천 및 리뷰 </a:t>
            </a:r>
            <a:r>
              <a:rPr lang="en-US" altLang="ko-KR" sz="1200">
                <a:solidFill>
                  <a:schemeClr val="bg1"/>
                </a:solidFill>
              </a:rPr>
              <a:t>CRUD)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Game(</a:t>
            </a:r>
            <a:r>
              <a:rPr lang="ko-KR" altLang="en-US" sz="1200">
                <a:solidFill>
                  <a:schemeClr val="bg1"/>
                </a:solidFill>
              </a:rPr>
              <a:t>휴식 공간 및 코인 획득 공간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Profile(</a:t>
            </a:r>
            <a:r>
              <a:rPr lang="ko-KR" altLang="en-US" sz="1200">
                <a:solidFill>
                  <a:schemeClr val="bg1"/>
                </a:solidFill>
              </a:rPr>
              <a:t>리뷰 작성 리스트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좋아요한 리뷰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팔로우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팔로잉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46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51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63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218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99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89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1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69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23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통한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영화 추천 서비스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우리에게 친숙한 </a:t>
            </a:r>
            <a:r>
              <a:rPr lang="en-US" altLang="ko-KR" sz="1200">
                <a:solidFill>
                  <a:schemeClr val="bg1"/>
                </a:solidFill>
              </a:rPr>
              <a:t>Game</a:t>
            </a:r>
            <a:r>
              <a:rPr lang="ko-KR" altLang="en-US" sz="1200">
                <a:solidFill>
                  <a:schemeClr val="bg1"/>
                </a:solidFill>
              </a:rPr>
              <a:t>을 즐길 수 있음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8-bit</a:t>
            </a:r>
            <a:r>
              <a:rPr lang="ko-KR" altLang="en-US" sz="1200">
                <a:solidFill>
                  <a:schemeClr val="bg1"/>
                </a:solidFill>
              </a:rPr>
              <a:t> 디자인을 통해 기존 멀티플렉스 환경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영화관 </a:t>
            </a:r>
            <a:r>
              <a:rPr lang="en-US" altLang="ko-KR" sz="1200">
                <a:solidFill>
                  <a:schemeClr val="bg1"/>
                </a:solidFill>
              </a:rPr>
              <a:t>+ </a:t>
            </a:r>
            <a:r>
              <a:rPr lang="ko-KR" altLang="en-US" sz="1200">
                <a:solidFill>
                  <a:schemeClr val="bg1"/>
                </a:solidFill>
              </a:rPr>
              <a:t>오락기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간접 체험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다양한 </a:t>
            </a:r>
            <a:r>
              <a:rPr lang="en-US" altLang="ko-KR" sz="1200">
                <a:solidFill>
                  <a:schemeClr val="bg1"/>
                </a:solidFill>
              </a:rPr>
              <a:t>Wall Paper</a:t>
            </a:r>
            <a:r>
              <a:rPr lang="ko-KR" altLang="en-US" sz="1200">
                <a:solidFill>
                  <a:schemeClr val="bg1"/>
                </a:solidFill>
              </a:rPr>
              <a:t>를 통해 사이트 지루함 해소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시스템을 도입하여 사이트 기능들이 따로 놀지 않고 하나의 흐름으로 이어져 사이트 </a:t>
            </a:r>
            <a:r>
              <a:rPr lang="en-US" altLang="ko-KR" sz="1200">
                <a:solidFill>
                  <a:schemeClr val="bg1"/>
                </a:solidFill>
              </a:rPr>
              <a:t>UX </a:t>
            </a:r>
            <a:r>
              <a:rPr lang="ko-KR" altLang="en-US" sz="1200">
                <a:solidFill>
                  <a:schemeClr val="bg1"/>
                </a:solidFill>
              </a:rPr>
              <a:t>환경을 일정한 </a:t>
            </a:r>
            <a:r>
              <a:rPr lang="en-US" altLang="ko-KR" sz="1200">
                <a:solidFill>
                  <a:schemeClr val="bg1"/>
                </a:solidFill>
              </a:rPr>
              <a:t>Flow</a:t>
            </a:r>
            <a:r>
              <a:rPr lang="ko-KR" altLang="en-US" sz="1200">
                <a:solidFill>
                  <a:schemeClr val="bg1"/>
                </a:solidFill>
              </a:rPr>
              <a:t>로 이어줌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82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305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어떻게 </a:t>
            </a:r>
            <a:r>
              <a:rPr lang="en-US" altLang="ko-KR" sz="1200">
                <a:solidFill>
                  <a:schemeClr val="bg1"/>
                </a:solidFill>
              </a:rPr>
              <a:t>ChatGPT</a:t>
            </a:r>
            <a:r>
              <a:rPr lang="ko-KR" altLang="en-US" sz="1200">
                <a:solidFill>
                  <a:schemeClr val="bg1"/>
                </a:solidFill>
              </a:rPr>
              <a:t>를 통해 </a:t>
            </a:r>
            <a:r>
              <a:rPr lang="en-US" altLang="ko-KR" sz="1200">
                <a:solidFill>
                  <a:schemeClr val="bg1"/>
                </a:solidFill>
              </a:rPr>
              <a:t>AI </a:t>
            </a:r>
            <a:r>
              <a:rPr lang="ko-KR" altLang="en-US" sz="1200">
                <a:solidFill>
                  <a:schemeClr val="bg1"/>
                </a:solidFill>
              </a:rPr>
              <a:t>추천 서비스를 구현했는지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커뮤니티 내 영화 추천 알고리즘은 어떻게 작동했는지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코인 시스템은 어떤식으로 구현할 수 있었는지</a:t>
            </a:r>
            <a:r>
              <a:rPr lang="en-US" altLang="ko-KR" sz="1200">
                <a:solidFill>
                  <a:schemeClr val="bg1"/>
                </a:solidFill>
              </a:rPr>
              <a:t>(DB-Vuex-LocalStorage </a:t>
            </a:r>
            <a:r>
              <a:rPr lang="ko-KR" altLang="en-US" sz="1200">
                <a:solidFill>
                  <a:schemeClr val="bg1"/>
                </a:solidFill>
              </a:rPr>
              <a:t>흐름을 통해 코인 획득 및 사용시 병렬적으로 모두 즉각 확인 가능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페이지의 다양한 </a:t>
            </a:r>
            <a:r>
              <a:rPr lang="en-US" altLang="ko-KR" sz="1200">
                <a:solidFill>
                  <a:schemeClr val="bg1"/>
                </a:solidFill>
              </a:rPr>
              <a:t>CSS </a:t>
            </a:r>
            <a:r>
              <a:rPr lang="ko-KR" altLang="en-US" sz="1200">
                <a:solidFill>
                  <a:schemeClr val="bg1"/>
                </a:solidFill>
              </a:rPr>
              <a:t>구현</a:t>
            </a:r>
            <a:endParaRPr lang="en-US" altLang="ko-KR" sz="12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6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4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5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sz="1200">
                <a:solidFill>
                  <a:schemeClr val="bg1"/>
                </a:solidFill>
              </a:rPr>
              <a:t>Orbit</a:t>
            </a:r>
            <a:r>
              <a:rPr lang="ko-KR" altLang="en-US" sz="1200">
                <a:solidFill>
                  <a:schemeClr val="bg1"/>
                </a:solidFill>
              </a:rPr>
              <a:t>으로 이름 지은 이유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기획 컨셉</a:t>
            </a:r>
            <a:endParaRPr lang="en-US" altLang="ko-KR" sz="12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ko-KR" altLang="en-US" sz="1200">
                <a:solidFill>
                  <a:schemeClr val="bg1"/>
                </a:solidFill>
              </a:rPr>
              <a:t>기술 스택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및 툴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4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7754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7854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3864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4269402" y="2061000"/>
            <a:ext cx="3653197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6299" y="1990641"/>
            <a:ext cx="2827996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6299" y="4149000"/>
            <a:ext cx="2827996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758269" y="1573702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3717992" y="1573702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4677715" y="1573702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5637436" y="1573702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6597160" y="1573702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7556881" y="1573702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8516605" y="1573702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9476328" y="1573702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758269" y="2293701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3717992" y="2293701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8516605" y="2293701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9476328" y="2293701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758269" y="3013701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3717992" y="3013701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8516605" y="3013701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9476328" y="3013701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758269" y="3733700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3717992" y="3733700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8516605" y="3733700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9476328" y="3733700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758269" y="5173699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717992" y="5173699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4677715" y="5173699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5637436" y="5173699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6597160" y="5173699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7556881" y="5173699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8516605" y="5173699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9476328" y="5173699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758269" y="4453700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3717992" y="4453700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8516605" y="4453700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9476328" y="4453700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3717992" y="853702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4677715" y="853702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5637436" y="853702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6597160" y="853702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7556881" y="853702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8516605" y="853702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9476328" y="853702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758269" y="5893700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3717991" y="5893700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4677713" y="5893700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5637436" y="5893700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6597160" y="5893697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7556879" y="5893700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8516603" y="5893702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9476321" y="5893701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758269" y="853702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86299" y="2714957"/>
            <a:ext cx="2827996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86299" y="3437189"/>
            <a:ext cx="2827996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4696754" y="4078837"/>
            <a:ext cx="503897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778485" y="564280"/>
            <a:ext cx="48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9956040" y="564280"/>
            <a:ext cx="48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9244479" y="2119895"/>
            <a:ext cx="55768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7328811" y="5723826"/>
            <a:ext cx="55768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2526427" y="679722"/>
            <a:ext cx="55768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428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3623011" y="1845001"/>
            <a:ext cx="4955477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99152" y="1629001"/>
            <a:ext cx="3202291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7576637" y="1286205"/>
            <a:ext cx="93995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5279135" y="1286205"/>
            <a:ext cx="93995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4513301" y="1286205"/>
            <a:ext cx="93995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6044968" y="1286205"/>
            <a:ext cx="93995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6810803" y="1286205"/>
            <a:ext cx="93995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99152" y="315253"/>
            <a:ext cx="3202291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499152" y="785772"/>
            <a:ext cx="3202291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4416574" y="2053017"/>
            <a:ext cx="332981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3623011" y="1845000"/>
            <a:ext cx="48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8098488" y="1845000"/>
            <a:ext cx="48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2404603" y="3505200"/>
            <a:ext cx="1052517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8758596" y="3505200"/>
            <a:ext cx="988965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5862445" y="6468254"/>
            <a:ext cx="475705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8002268" y="2321936"/>
            <a:ext cx="356779" cy="315661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3919329" y="3213000"/>
            <a:ext cx="317137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4416574" y="2430463"/>
            <a:ext cx="3365205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502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91916" y="1164752"/>
            <a:ext cx="773523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067" y="117001"/>
            <a:ext cx="394100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00" y="1590676"/>
            <a:ext cx="114604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03101" y="6589800"/>
            <a:ext cx="353583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302133" y="1413000"/>
            <a:ext cx="3873867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302133" y="1413000"/>
            <a:ext cx="801867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11316761" y="1557000"/>
            <a:ext cx="53787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왼쪽 대괄호 28"/>
          <p:cNvSpPr/>
          <p:nvPr userDrawn="1"/>
        </p:nvSpPr>
        <p:spPr>
          <a:xfrm>
            <a:off x="336001" y="1557000"/>
            <a:ext cx="53787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5715917" y="1162201"/>
            <a:ext cx="5472467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8867867" y="819151"/>
            <a:ext cx="2997572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3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600" y="1569720"/>
            <a:ext cx="1148580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91916" y="1164752"/>
            <a:ext cx="773523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067" y="117001"/>
            <a:ext cx="394100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92678" y="6432932"/>
            <a:ext cx="353583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302133" y="1413000"/>
            <a:ext cx="3873867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302133" y="1413000"/>
            <a:ext cx="801867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11316761" y="1557000"/>
            <a:ext cx="53787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왼쪽 대괄호 28"/>
          <p:cNvSpPr/>
          <p:nvPr userDrawn="1"/>
        </p:nvSpPr>
        <p:spPr>
          <a:xfrm>
            <a:off x="336001" y="1557000"/>
            <a:ext cx="53787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5715917" y="1162201"/>
            <a:ext cx="5472467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8867867" y="819151"/>
            <a:ext cx="2997572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425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8657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5198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387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661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6000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1161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60846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1D47CD-DDA4-F240-ED98-C3E385D1838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64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737750" y="2205000"/>
            <a:ext cx="2716498" cy="1082232"/>
          </a:xfrm>
        </p:spPr>
        <p:txBody>
          <a:bodyPr>
            <a:noAutofit/>
          </a:bodyPr>
          <a:lstStyle/>
          <a:p>
            <a:r>
              <a:rPr lang="en-US" altLang="ko-KR" sz="4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endParaRPr lang="ko-KR" altLang="en-US" sz="45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5035501" y="3179146"/>
            <a:ext cx="2120997" cy="711811"/>
          </a:xfrm>
        </p:spPr>
        <p:txBody>
          <a:bodyPr>
            <a:normAutofit/>
          </a:bodyPr>
          <a:lstStyle/>
          <a:p>
            <a:pPr algn="dist"/>
            <a:r>
              <a:rPr lang="en-US" altLang="ko-KR" sz="400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Project!</a:t>
            </a:r>
            <a:endParaRPr lang="ko-KR" altLang="en-US" sz="4000">
              <a:solidFill>
                <a:schemeClr val="accent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2426-24D6-CE89-AB7A-1DB353AEBE97}"/>
              </a:ext>
            </a:extLst>
          </p:cNvPr>
          <p:cNvSpPr txBox="1"/>
          <p:nvPr/>
        </p:nvSpPr>
        <p:spPr>
          <a:xfrm>
            <a:off x="4368000" y="4198445"/>
            <a:ext cx="568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22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 권인식 </a:t>
            </a:r>
            <a:r>
              <a:rPr lang="ko-KR" altLang="en-US" sz="220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이세울</a:t>
            </a:r>
            <a:r>
              <a:rPr lang="ko-KR" altLang="en-US" sz="22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김성현 </a:t>
            </a: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516000" y="1614757"/>
            <a:ext cx="1116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 – End</a:t>
            </a:r>
          </a:p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DRF(Django REST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dj_rest_auth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allauth</a:t>
            </a:r>
            <a:endParaRPr lang="ko-KR" altLang="en-US" sz="3300">
              <a:solidFill>
                <a:schemeClr val="accent5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16000" y="2778286"/>
            <a:ext cx="53544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 – End</a:t>
            </a:r>
          </a:p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 + Vuex + Router</a:t>
            </a:r>
            <a:endParaRPr lang="ko-KR" altLang="en-US" sz="33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39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516000" y="1614757"/>
            <a:ext cx="1116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 – End</a:t>
            </a:r>
          </a:p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DRF(Django REST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dj_rest_auth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allauth</a:t>
            </a:r>
            <a:endParaRPr lang="ko-KR" altLang="en-US" sz="3300">
              <a:solidFill>
                <a:schemeClr val="accent5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16000" y="2778286"/>
            <a:ext cx="53544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 – End</a:t>
            </a:r>
          </a:p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 + Vuex + Router</a:t>
            </a:r>
            <a:endParaRPr lang="ko-KR" altLang="en-US" sz="33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8D5A8-71F4-9001-6716-4DD48D173E75}"/>
              </a:ext>
            </a:extLst>
          </p:cNvPr>
          <p:cNvSpPr txBox="1"/>
          <p:nvPr/>
        </p:nvSpPr>
        <p:spPr>
          <a:xfrm>
            <a:off x="516000" y="3941816"/>
            <a:ext cx="432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Co-work</a:t>
            </a:r>
          </a:p>
          <a:p>
            <a:r>
              <a:rPr lang="en-US" altLang="ko-KR" sz="33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Jira + Discord</a:t>
            </a:r>
            <a:endParaRPr lang="ko-KR" altLang="en-US" sz="33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43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CE6F-BCA4-A9DB-4C78-E55F151C6BC2}"/>
              </a:ext>
            </a:extLst>
          </p:cNvPr>
          <p:cNvSpPr txBox="1"/>
          <p:nvPr/>
        </p:nvSpPr>
        <p:spPr>
          <a:xfrm>
            <a:off x="516000" y="5049812"/>
            <a:ext cx="9479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Etc</a:t>
            </a:r>
          </a:p>
          <a:p>
            <a:r>
              <a:rPr lang="en-US" altLang="ko-KR" sz="30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HTML + CSS + JavaScript + Python + git + gitLAB…</a:t>
            </a:r>
            <a:endParaRPr lang="ko-KR" altLang="en-US" sz="3000">
              <a:solidFill>
                <a:srgbClr val="DF2985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516000" y="1614757"/>
            <a:ext cx="1116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 – End</a:t>
            </a:r>
          </a:p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DRF(Django REST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dj_rest_auth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allauth</a:t>
            </a:r>
            <a:endParaRPr lang="ko-KR" altLang="en-US" sz="3300">
              <a:solidFill>
                <a:schemeClr val="accent5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16000" y="2778286"/>
            <a:ext cx="53544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Front – End</a:t>
            </a:r>
          </a:p>
          <a:p>
            <a:r>
              <a:rPr lang="en-US" altLang="ko-KR" sz="33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 + Vuex + Router</a:t>
            </a:r>
            <a:endParaRPr lang="ko-KR" altLang="en-US" sz="33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8D5A8-71F4-9001-6716-4DD48D173E75}"/>
              </a:ext>
            </a:extLst>
          </p:cNvPr>
          <p:cNvSpPr txBox="1"/>
          <p:nvPr/>
        </p:nvSpPr>
        <p:spPr>
          <a:xfrm>
            <a:off x="516000" y="3941816"/>
            <a:ext cx="432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Co-work</a:t>
            </a:r>
          </a:p>
          <a:p>
            <a:r>
              <a:rPr lang="en-US" altLang="ko-KR" sz="33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Jira + Discord</a:t>
            </a:r>
            <a:endParaRPr lang="ko-KR" altLang="en-US" sz="33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45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2208000" y="3285000"/>
            <a:ext cx="835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 </a:t>
            </a:r>
            <a:r>
              <a:rPr lang="ko-KR" altLang="en-US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흐름도</a:t>
            </a:r>
            <a:endParaRPr lang="en-US" altLang="ko-KR" sz="6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118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944000" y="1914839"/>
            <a:ext cx="518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(free)</a:t>
            </a:r>
          </a:p>
        </p:txBody>
      </p:sp>
    </p:spTree>
    <p:extLst>
      <p:ext uri="{BB962C8B-B14F-4D97-AF65-F5344CB8AC3E}">
        <p14:creationId xmlns:p14="http://schemas.microsoft.com/office/powerpoint/2010/main" val="178351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118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944000" y="1914839"/>
            <a:ext cx="518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(free)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528000" y="4365000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Search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(want)</a:t>
            </a:r>
          </a:p>
        </p:txBody>
      </p:sp>
    </p:spTree>
    <p:extLst>
      <p:ext uri="{BB962C8B-B14F-4D97-AF65-F5344CB8AC3E}">
        <p14:creationId xmlns:p14="http://schemas.microsoft.com/office/powerpoint/2010/main" val="67629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118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944000" y="1914839"/>
            <a:ext cx="518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(free)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528000" y="4365000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Search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(want)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FCAF6-27B4-E9B3-17AA-6F126C6EEE17}"/>
              </a:ext>
            </a:extLst>
          </p:cNvPr>
          <p:cNvSpPr txBox="1"/>
          <p:nvPr/>
        </p:nvSpPr>
        <p:spPr>
          <a:xfrm>
            <a:off x="776315" y="4364999"/>
            <a:ext cx="4918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</a:t>
            </a:r>
            <a:r>
              <a:rPr lang="en-US" altLang="ko-KR" sz="5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(accuracy)</a:t>
            </a:r>
          </a:p>
        </p:txBody>
      </p:sp>
    </p:spTree>
    <p:extLst>
      <p:ext uri="{BB962C8B-B14F-4D97-AF65-F5344CB8AC3E}">
        <p14:creationId xmlns:p14="http://schemas.microsoft.com/office/powerpoint/2010/main" val="1185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440000" y="191483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Algo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(recommend)</a:t>
            </a:r>
          </a:p>
        </p:txBody>
      </p:sp>
    </p:spTree>
    <p:extLst>
      <p:ext uri="{BB962C8B-B14F-4D97-AF65-F5344CB8AC3E}">
        <p14:creationId xmlns:p14="http://schemas.microsoft.com/office/powerpoint/2010/main" val="175827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440000" y="191483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Algo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(recommend)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221571" y="436499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CRUD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(community)</a:t>
            </a:r>
          </a:p>
        </p:txBody>
      </p:sp>
    </p:spTree>
    <p:extLst>
      <p:ext uri="{BB962C8B-B14F-4D97-AF65-F5344CB8AC3E}">
        <p14:creationId xmlns:p14="http://schemas.microsoft.com/office/powerpoint/2010/main" val="45052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4440000" y="191483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Algo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(recommend)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221571" y="436499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CRUD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(community)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085A1-E14D-CA95-5ED2-043EB6DB0D9C}"/>
              </a:ext>
            </a:extLst>
          </p:cNvPr>
          <p:cNvSpPr txBox="1"/>
          <p:nvPr/>
        </p:nvSpPr>
        <p:spPr>
          <a:xfrm>
            <a:off x="776315" y="4364999"/>
            <a:ext cx="4918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Rate</a:t>
            </a:r>
            <a:r>
              <a:rPr lang="en-US" altLang="ko-KR" sz="5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(certain)</a:t>
            </a:r>
          </a:p>
        </p:txBody>
      </p:sp>
    </p:spTree>
    <p:extLst>
      <p:ext uri="{BB962C8B-B14F-4D97-AF65-F5344CB8AC3E}">
        <p14:creationId xmlns:p14="http://schemas.microsoft.com/office/powerpoint/2010/main" val="211406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HELLO</a:t>
            </a:r>
            <a:endParaRPr lang="ko-KR" altLang="en-US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WORLD!</a:t>
            </a:r>
            <a:endParaRPr lang="ko-KR" altLang="en-US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83C64-09C1-FD34-67E3-3C49BFB01B21}"/>
              </a:ext>
            </a:extLst>
          </p:cNvPr>
          <p:cNvSpPr txBox="1"/>
          <p:nvPr/>
        </p:nvSpPr>
        <p:spPr>
          <a:xfrm>
            <a:off x="4510093" y="2414246"/>
            <a:ext cx="3645636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5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  </a:t>
            </a:r>
            <a:r>
              <a:rPr lang="ko-KR" altLang="en-US" sz="225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225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1) Orbit</a:t>
            </a:r>
            <a:r>
              <a:rPr lang="ko-KR" altLang="en-US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2) Orbit </a:t>
            </a:r>
            <a:r>
              <a:rPr lang="ko-KR" altLang="en-US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흐름도</a:t>
            </a:r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25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225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225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1) ERD</a:t>
            </a: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2) UI/UX</a:t>
            </a: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3) </a:t>
            </a:r>
            <a:r>
              <a:rPr lang="ko-KR" altLang="en-US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4) </a:t>
            </a:r>
            <a:r>
              <a:rPr lang="ko-KR" altLang="en-US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25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25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</a:t>
            </a:r>
            <a:r>
              <a:rPr lang="en-US" altLang="ko-KR" sz="225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 </a:t>
            </a:r>
            <a:r>
              <a:rPr lang="ko-KR" altLang="en-US" sz="225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후기</a:t>
            </a:r>
            <a:endParaRPr lang="en-US" altLang="ko-KR" sz="2250">
              <a:solidFill>
                <a:srgbClr val="FF505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3556B-8875-C9D1-A062-536DBF4262D9}"/>
              </a:ext>
            </a:extLst>
          </p:cNvPr>
          <p:cNvSpPr txBox="1"/>
          <p:nvPr/>
        </p:nvSpPr>
        <p:spPr>
          <a:xfrm>
            <a:off x="5232000" y="1966160"/>
            <a:ext cx="18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  N  D  E  X</a:t>
            </a:r>
            <a:endParaRPr lang="ko-KR" altLang="en-US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936000" y="1967523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(Entertain)</a:t>
            </a:r>
          </a:p>
        </p:txBody>
      </p:sp>
    </p:spTree>
    <p:extLst>
      <p:ext uri="{BB962C8B-B14F-4D97-AF65-F5344CB8AC3E}">
        <p14:creationId xmlns:p14="http://schemas.microsoft.com/office/powerpoint/2010/main" val="346662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936000" y="1967523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(Entertain)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744000" y="437034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Coin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(money)</a:t>
            </a:r>
          </a:p>
        </p:txBody>
      </p:sp>
    </p:spTree>
    <p:extLst>
      <p:ext uri="{BB962C8B-B14F-4D97-AF65-F5344CB8AC3E}">
        <p14:creationId xmlns:p14="http://schemas.microsoft.com/office/powerpoint/2010/main" val="303929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936000" y="1967523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(Entertain)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6744000" y="4370349"/>
            <a:ext cx="597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Coin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(money)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085A1-E14D-CA95-5ED2-043EB6DB0D9C}"/>
              </a:ext>
            </a:extLst>
          </p:cNvPr>
          <p:cNvSpPr txBox="1"/>
          <p:nvPr/>
        </p:nvSpPr>
        <p:spPr>
          <a:xfrm>
            <a:off x="1272000" y="4370164"/>
            <a:ext cx="4918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Use</a:t>
            </a:r>
            <a:r>
              <a:rPr lang="en-US" altLang="ko-KR" sz="5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(Flow)</a:t>
            </a:r>
          </a:p>
        </p:txBody>
      </p:sp>
    </p:spTree>
    <p:extLst>
      <p:ext uri="{BB962C8B-B14F-4D97-AF65-F5344CB8AC3E}">
        <p14:creationId xmlns:p14="http://schemas.microsoft.com/office/powerpoint/2010/main" val="127964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432000" y="2201550"/>
            <a:ext cx="59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MyReview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(Storage)</a:t>
            </a:r>
          </a:p>
        </p:txBody>
      </p:sp>
    </p:spTree>
    <p:extLst>
      <p:ext uri="{BB962C8B-B14F-4D97-AF65-F5344CB8AC3E}">
        <p14:creationId xmlns:p14="http://schemas.microsoft.com/office/powerpoint/2010/main" val="303224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432000" y="2201550"/>
            <a:ext cx="59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MyReview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(Storage)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5880000" y="4513475"/>
            <a:ext cx="59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Follow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(connection)</a:t>
            </a:r>
          </a:p>
        </p:txBody>
      </p:sp>
    </p:spTree>
    <p:extLst>
      <p:ext uri="{BB962C8B-B14F-4D97-AF65-F5344CB8AC3E}">
        <p14:creationId xmlns:p14="http://schemas.microsoft.com/office/powerpoint/2010/main" val="429318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흐름도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D5BD-C6D0-E570-A022-983D4AD4DA2B}"/>
              </a:ext>
            </a:extLst>
          </p:cNvPr>
          <p:cNvSpPr txBox="1"/>
          <p:nvPr/>
        </p:nvSpPr>
        <p:spPr>
          <a:xfrm>
            <a:off x="516000" y="1614757"/>
            <a:ext cx="234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39E5-15B4-1E3F-CC1D-32DAE5AB9DE5}"/>
              </a:ext>
            </a:extLst>
          </p:cNvPr>
          <p:cNvSpPr txBox="1"/>
          <p:nvPr/>
        </p:nvSpPr>
        <p:spPr>
          <a:xfrm>
            <a:off x="3432000" y="2201550"/>
            <a:ext cx="59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MyReview</a:t>
            </a:r>
            <a:r>
              <a:rPr lang="en-US" altLang="ko-KR" sz="40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(Storage)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E91E-0919-0C4C-33B5-F5E6FA449A8C}"/>
              </a:ext>
            </a:extLst>
          </p:cNvPr>
          <p:cNvSpPr txBox="1"/>
          <p:nvPr/>
        </p:nvSpPr>
        <p:spPr>
          <a:xfrm>
            <a:off x="5880000" y="4513475"/>
            <a:ext cx="59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Follow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(connection)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085A1-E14D-CA95-5ED2-043EB6DB0D9C}"/>
              </a:ext>
            </a:extLst>
          </p:cNvPr>
          <p:cNvSpPr txBox="1"/>
          <p:nvPr/>
        </p:nvSpPr>
        <p:spPr>
          <a:xfrm>
            <a:off x="624000" y="4513475"/>
            <a:ext cx="4918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Like</a:t>
            </a:r>
            <a:r>
              <a:rPr lang="en-US" altLang="ko-KR" sz="45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(Remember)</a:t>
            </a:r>
          </a:p>
        </p:txBody>
      </p:sp>
    </p:spTree>
    <p:extLst>
      <p:ext uri="{BB962C8B-B14F-4D97-AF65-F5344CB8AC3E}">
        <p14:creationId xmlns:p14="http://schemas.microsoft.com/office/powerpoint/2010/main" val="215560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2928000" y="2061000"/>
            <a:ext cx="7128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5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5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4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ERD</a:t>
            </a:r>
          </a:p>
          <a:p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2) UI/UX</a:t>
            </a:r>
          </a:p>
          <a:p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3) </a:t>
            </a:r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 sz="45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4) </a:t>
            </a:r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 sz="45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33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4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4332000" y="3141000"/>
            <a:ext cx="3528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ERD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3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ERD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A5C10-CD0A-9AE7-30E3-A360B8BE73F2}"/>
              </a:ext>
            </a:extLst>
          </p:cNvPr>
          <p:cNvSpPr txBox="1"/>
          <p:nvPr/>
        </p:nvSpPr>
        <p:spPr>
          <a:xfrm>
            <a:off x="840000" y="1917000"/>
            <a:ext cx="104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endParaRPr lang="en-US" altLang="ko-KR" sz="30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ko-KR" altLang="en-US" sz="400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50055D8-B047-E0E1-4896-87BFCBB04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7" y="1413000"/>
            <a:ext cx="10127166" cy="5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4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4116000" y="3141000"/>
            <a:ext cx="3960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072000" y="2709000"/>
            <a:ext cx="6480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 </a:t>
            </a:r>
            <a:r>
              <a:rPr lang="ko-KR" altLang="en-US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 </a:t>
            </a:r>
          </a:p>
          <a:p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4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45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2) Orbit </a:t>
            </a:r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흐름도</a:t>
            </a:r>
            <a:endParaRPr lang="en-US" altLang="ko-KR" sz="45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157DDB-AD27-454C-0E70-5B46F3DC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00" y="1701000"/>
            <a:ext cx="10140000" cy="47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B6A1BC-8D9E-BA1B-80B6-DADB69E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00" y="1629000"/>
            <a:ext cx="9984000" cy="49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9DEC-C2C7-DCA0-C53E-6A8E0AF4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18" y="1629000"/>
            <a:ext cx="9898763" cy="49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F24414-AD1A-7002-7514-E1BB373A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7" y="2050922"/>
            <a:ext cx="10968426" cy="39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9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9C79A3-B6D7-D2F5-47E2-390AEF28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0" y="2025722"/>
            <a:ext cx="10730498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2D6F2-11CD-F709-E926-FEB6666F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1845000"/>
            <a:ext cx="10512000" cy="138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28F7B9-C823-6058-F1CC-48B62E3C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41" y="3468802"/>
            <a:ext cx="9215917" cy="202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8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2) UI/UX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BF3359-67A9-4D1C-99B9-BA4CD7F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00" y="1629000"/>
            <a:ext cx="5904000" cy="48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4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1848000" y="3285000"/>
            <a:ext cx="1022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 sz="6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42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6AA2F-12A0-C258-8F6C-806DBFC5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18" y="1557000"/>
            <a:ext cx="9898763" cy="49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7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48EF-6AEA-16CF-2D85-34F47522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0" y="2025722"/>
            <a:ext cx="10730498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8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2496000" y="3285000"/>
            <a:ext cx="835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 </a:t>
            </a:r>
            <a:r>
              <a:rPr lang="ko-KR" altLang="en-US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의도</a:t>
            </a:r>
            <a:endParaRPr lang="en-US" altLang="ko-KR" sz="6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9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BCF44-8800-D3F8-59EF-D18A6522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3" y="1780689"/>
            <a:ext cx="10719793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1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9F3603-C6D7-0DFB-69A2-88207941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0" y="1557000"/>
            <a:ext cx="10008000" cy="50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DA186-F264-6CBD-AD1F-2CA074247369}"/>
              </a:ext>
            </a:extLst>
          </p:cNvPr>
          <p:cNvSpPr txBox="1"/>
          <p:nvPr/>
        </p:nvSpPr>
        <p:spPr>
          <a:xfrm>
            <a:off x="696000" y="1920895"/>
            <a:ext cx="1130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>
                <a:solidFill>
                  <a:schemeClr val="bg1"/>
                </a:solidFill>
              </a:rPr>
              <a:t>추천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77ADFF-D964-844D-405D-BBFD95BE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41" y="1767260"/>
            <a:ext cx="10635718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760D3A-66E6-010A-DBFE-1193412CE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629000"/>
            <a:ext cx="9528000" cy="50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82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C1BE9E-976C-C7D8-A376-B7EA23C0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629000"/>
            <a:ext cx="9720000" cy="50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27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EBB252-CF6B-00BB-4CFF-5AC48266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1557000"/>
            <a:ext cx="9360000" cy="48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0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2A1AA5-C0EF-7D6C-C306-440759D5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0" y="1766975"/>
            <a:ext cx="10875254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42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BE1E2-26D8-5C56-E313-DC5FF8979FBB}"/>
              </a:ext>
            </a:extLst>
          </p:cNvPr>
          <p:cNvSpPr txBox="1"/>
          <p:nvPr/>
        </p:nvSpPr>
        <p:spPr>
          <a:xfrm>
            <a:off x="2180812" y="5157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영화추천</a:t>
            </a:r>
            <a:endParaRPr lang="en-US" altLang="ko-KR" sz="5000">
              <a:solidFill>
                <a:srgbClr val="00B05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29AE-4746-7000-8B44-04F40554FCC5}"/>
              </a:ext>
            </a:extLst>
          </p:cNvPr>
          <p:cNvSpPr txBox="1"/>
          <p:nvPr/>
        </p:nvSpPr>
        <p:spPr>
          <a:xfrm>
            <a:off x="8184000" y="5157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</a:t>
            </a:r>
            <a:endParaRPr lang="en-US" altLang="ko-KR" sz="5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B06B806-CCD4-4360-27D7-1D1DA0CEAC1F}"/>
              </a:ext>
            </a:extLst>
          </p:cNvPr>
          <p:cNvCxnSpPr>
            <a:cxnSpLocks/>
          </p:cNvCxnSpPr>
          <p:nvPr/>
        </p:nvCxnSpPr>
        <p:spPr>
          <a:xfrm flipV="1">
            <a:off x="3593357" y="3161740"/>
            <a:ext cx="1597390" cy="1915572"/>
          </a:xfrm>
          <a:prstGeom prst="straightConnector1">
            <a:avLst/>
          </a:prstGeom>
          <a:ln w="920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픽셀, 다채로움, 사각형, 스크린샷이(가) 표시된 사진&#10;&#10;자동 생성된 설명">
            <a:extLst>
              <a:ext uri="{FF2B5EF4-FFF2-40B4-BE49-F238E27FC236}">
                <a16:creationId xmlns:a16="http://schemas.microsoft.com/office/drawing/2014/main" id="{D93BD86F-5E65-F3E5-77E8-AAD2E3886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86" y="1269000"/>
            <a:ext cx="1719963" cy="1728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2C8615-47BA-552A-BABD-4AF67BB691EE}"/>
              </a:ext>
            </a:extLst>
          </p:cNvPr>
          <p:cNvCxnSpPr>
            <a:cxnSpLocks/>
          </p:cNvCxnSpPr>
          <p:nvPr/>
        </p:nvCxnSpPr>
        <p:spPr>
          <a:xfrm flipH="1" flipV="1">
            <a:off x="7248000" y="3145630"/>
            <a:ext cx="1523465" cy="1728000"/>
          </a:xfrm>
          <a:prstGeom prst="straightConnector1">
            <a:avLst/>
          </a:prstGeom>
          <a:ln w="920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80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8400D0-2777-7F99-5E48-EFEBB1B6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00" y="1629000"/>
            <a:ext cx="9576000" cy="49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0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74682-A9F3-766F-3AA1-EAAD8FCF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1" y="1780689"/>
            <a:ext cx="10654178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0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 descr="원, 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EBF2D0A5-901C-2C58-7B0C-99E5BB30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33000"/>
            <a:ext cx="34560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73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 및 디자인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DC84-EC50-36E9-9342-8778D19234DC}"/>
              </a:ext>
            </a:extLst>
          </p:cNvPr>
          <p:cNvSpPr txBox="1"/>
          <p:nvPr/>
        </p:nvSpPr>
        <p:spPr>
          <a:xfrm>
            <a:off x="1032000" y="2133000"/>
            <a:ext cx="1116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다양한 </a:t>
            </a:r>
            <a:r>
              <a:rPr lang="en-US" altLang="ko-KR" sz="4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8-bit </a:t>
            </a:r>
            <a:r>
              <a:rPr lang="ko-KR" altLang="en-US" sz="4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기반의 사이트 배경화면</a:t>
            </a:r>
            <a:r>
              <a:rPr lang="en-US" altLang="ko-KR" sz="4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en-US" altLang="ko-KR" sz="45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E4899-92BF-B7FD-947D-1FF44BFAD984}"/>
              </a:ext>
            </a:extLst>
          </p:cNvPr>
          <p:cNvSpPr txBox="1"/>
          <p:nvPr/>
        </p:nvSpPr>
        <p:spPr>
          <a:xfrm>
            <a:off x="2640000" y="4149000"/>
            <a:ext cx="1116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역동감</a:t>
            </a:r>
            <a:r>
              <a:rPr lang="en-US" altLang="ko-KR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+ </a:t>
            </a:r>
            <a:r>
              <a:rPr lang="ko-KR" altLang="en-US" sz="45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컨셉몰입도</a:t>
            </a:r>
            <a:r>
              <a:rPr lang="ko-KR" altLang="en-US" sz="4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  <a:r>
              <a:rPr lang="en-US" altLang="ko-KR" sz="4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640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336000" y="261000"/>
            <a:ext cx="51840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4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CBBA-3B21-88F4-729D-F54FD2B883E3}"/>
              </a:ext>
            </a:extLst>
          </p:cNvPr>
          <p:cNvSpPr txBox="1"/>
          <p:nvPr/>
        </p:nvSpPr>
        <p:spPr>
          <a:xfrm>
            <a:off x="3162385" y="3093616"/>
            <a:ext cx="58672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 sz="6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84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D231C-1710-7F5A-494D-8C45DFAD9319}"/>
              </a:ext>
            </a:extLst>
          </p:cNvPr>
          <p:cNvSpPr txBox="1"/>
          <p:nvPr/>
        </p:nvSpPr>
        <p:spPr>
          <a:xfrm>
            <a:off x="1200000" y="3429000"/>
            <a:ext cx="10728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챗봇형 </a:t>
            </a:r>
            <a:r>
              <a:rPr lang="en-US" altLang="ko-KR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 추천 알고리즘</a:t>
            </a:r>
            <a:endParaRPr lang="en-US" altLang="ko-KR" sz="30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46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D231C-1710-7F5A-494D-8C45DFAD9319}"/>
              </a:ext>
            </a:extLst>
          </p:cNvPr>
          <p:cNvSpPr txBox="1"/>
          <p:nvPr/>
        </p:nvSpPr>
        <p:spPr>
          <a:xfrm>
            <a:off x="1776000" y="3429000"/>
            <a:ext cx="320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Chat-GPT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E9C06C-7C76-49C0-AC1A-229B41DD0B30}"/>
              </a:ext>
            </a:extLst>
          </p:cNvPr>
          <p:cNvSpPr txBox="1"/>
          <p:nvPr/>
        </p:nvSpPr>
        <p:spPr>
          <a:xfrm>
            <a:off x="6831943" y="2133000"/>
            <a:ext cx="320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Plugin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CFA5C-F536-D7D8-258C-65090F6430E4}"/>
              </a:ext>
            </a:extLst>
          </p:cNvPr>
          <p:cNvSpPr txBox="1"/>
          <p:nvPr/>
        </p:nvSpPr>
        <p:spPr>
          <a:xfrm>
            <a:off x="6380914" y="4725000"/>
            <a:ext cx="41060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자체 가공 </a:t>
            </a:r>
            <a:r>
              <a:rPr lang="en-US" altLang="ko-KR" sz="5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429294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8A7FC-5708-1051-ECEA-DD998859DB67}"/>
              </a:ext>
            </a:extLst>
          </p:cNvPr>
          <p:cNvSpPr txBox="1"/>
          <p:nvPr/>
        </p:nvSpPr>
        <p:spPr>
          <a:xfrm>
            <a:off x="4728000" y="3338774"/>
            <a:ext cx="320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Chat-GPT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C8201-0B3A-F536-4B74-4207F9D3D2B3}"/>
              </a:ext>
            </a:extLst>
          </p:cNvPr>
          <p:cNvSpPr txBox="1"/>
          <p:nvPr/>
        </p:nvSpPr>
        <p:spPr>
          <a:xfrm>
            <a:off x="8884972" y="1773000"/>
            <a:ext cx="320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유저</a:t>
            </a:r>
            <a:endParaRPr lang="en-US" altLang="ko-KR" sz="5500">
              <a:solidFill>
                <a:schemeClr val="accent2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9CA70-FA37-7793-BBC9-046754C4F2B6}"/>
              </a:ext>
            </a:extLst>
          </p:cNvPr>
          <p:cNvSpPr txBox="1"/>
          <p:nvPr/>
        </p:nvSpPr>
        <p:spPr>
          <a:xfrm>
            <a:off x="8760000" y="4941000"/>
            <a:ext cx="2160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37F5D-E1CA-FE48-997E-DB602233B1F4}"/>
              </a:ext>
            </a:extLst>
          </p:cNvPr>
          <p:cNvSpPr txBox="1"/>
          <p:nvPr/>
        </p:nvSpPr>
        <p:spPr>
          <a:xfrm>
            <a:off x="1020739" y="3030997"/>
            <a:ext cx="3204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55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Data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40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유저</a:t>
            </a:r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956C19-D7F8-2F0D-B72F-883E0F578DB5}"/>
              </a:ext>
            </a:extLst>
          </p:cNvPr>
          <p:cNvCxnSpPr>
            <a:cxnSpLocks/>
          </p:cNvCxnSpPr>
          <p:nvPr/>
        </p:nvCxnSpPr>
        <p:spPr>
          <a:xfrm>
            <a:off x="3198000" y="3933000"/>
            <a:ext cx="1350000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D2A9DF-235F-2FB1-538F-C728F03B9B93}"/>
              </a:ext>
            </a:extLst>
          </p:cNvPr>
          <p:cNvCxnSpPr>
            <a:cxnSpLocks/>
          </p:cNvCxnSpPr>
          <p:nvPr/>
        </p:nvCxnSpPr>
        <p:spPr>
          <a:xfrm flipV="1">
            <a:off x="7444971" y="2565000"/>
            <a:ext cx="1244506" cy="712776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FB2761-E535-F7FA-9F7F-34CF583B3E5C}"/>
              </a:ext>
            </a:extLst>
          </p:cNvPr>
          <p:cNvCxnSpPr>
            <a:cxnSpLocks/>
          </p:cNvCxnSpPr>
          <p:nvPr/>
        </p:nvCxnSpPr>
        <p:spPr>
          <a:xfrm>
            <a:off x="7487465" y="4402691"/>
            <a:ext cx="1202012" cy="826309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15B4A7-56F3-884D-0445-73EEF9038C90}"/>
              </a:ext>
            </a:extLst>
          </p:cNvPr>
          <p:cNvCxnSpPr>
            <a:cxnSpLocks/>
          </p:cNvCxnSpPr>
          <p:nvPr/>
        </p:nvCxnSpPr>
        <p:spPr>
          <a:xfrm flipV="1">
            <a:off x="9840000" y="3193251"/>
            <a:ext cx="0" cy="1479497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3DF145-826E-0D2F-0E41-23F2A627F3E1}"/>
              </a:ext>
            </a:extLst>
          </p:cNvPr>
          <p:cNvSpPr txBox="1"/>
          <p:nvPr/>
        </p:nvSpPr>
        <p:spPr>
          <a:xfrm>
            <a:off x="2496000" y="4688957"/>
            <a:ext cx="2529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(Orbit)</a:t>
            </a:r>
          </a:p>
        </p:txBody>
      </p:sp>
    </p:spTree>
    <p:extLst>
      <p:ext uri="{BB962C8B-B14F-4D97-AF65-F5344CB8AC3E}">
        <p14:creationId xmlns:p14="http://schemas.microsoft.com/office/powerpoint/2010/main" val="71662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D231C-1710-7F5A-494D-8C45DFAD9319}"/>
              </a:ext>
            </a:extLst>
          </p:cNvPr>
          <p:cNvSpPr txBox="1"/>
          <p:nvPr/>
        </p:nvSpPr>
        <p:spPr>
          <a:xfrm>
            <a:off x="2064000" y="3285000"/>
            <a:ext cx="85316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 랜덤 추천 알고리즘</a:t>
            </a:r>
            <a:endParaRPr lang="en-US" altLang="ko-KR" sz="300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90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E09EE-ECC7-B8A3-46F1-E0C220004537}"/>
              </a:ext>
            </a:extLst>
          </p:cNvPr>
          <p:cNvSpPr txBox="1"/>
          <p:nvPr/>
        </p:nvSpPr>
        <p:spPr>
          <a:xfrm>
            <a:off x="624000" y="2113223"/>
            <a:ext cx="1116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다양한 추천 알고리즘</a:t>
            </a:r>
            <a:endParaRPr lang="en-US" altLang="ko-KR" sz="3300">
              <a:solidFill>
                <a:srgbClr val="FF505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3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Top 20</a:t>
            </a:r>
          </a:p>
          <a:p>
            <a:r>
              <a:rPr lang="ko-KR" altLang="en-US" sz="3300">
                <a:solidFill>
                  <a:schemeClr val="accent6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수익</a:t>
            </a:r>
            <a:endParaRPr lang="en-US" altLang="ko-KR" sz="3300">
              <a:solidFill>
                <a:schemeClr val="accent6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장르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:[</a:t>
            </a:r>
          </a:p>
          <a:p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스릴러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액션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드라마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코미디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모험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판타지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	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애니메이션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역사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서부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스릴러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범죄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다큐멘터리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</a:p>
          <a:p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SF,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미스터리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음악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로맨스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가족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전쟁</a:t>
            </a:r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B030F-892F-8F67-8C92-3FC912E489A6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71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8B9DC-BA61-51DB-8A00-0B6D134F2B26}"/>
              </a:ext>
            </a:extLst>
          </p:cNvPr>
          <p:cNvSpPr txBox="1"/>
          <p:nvPr/>
        </p:nvSpPr>
        <p:spPr>
          <a:xfrm>
            <a:off x="2064000" y="3573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</a:t>
            </a:r>
            <a:r>
              <a:rPr lang="ko-KR" altLang="en-US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</a:t>
            </a:r>
            <a:endParaRPr lang="en-US" altLang="ko-KR" sz="5000">
              <a:solidFill>
                <a:srgbClr val="00B05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AA953-69B8-DCEB-229C-6E4CACDFAB20}"/>
              </a:ext>
            </a:extLst>
          </p:cNvPr>
          <p:cNvSpPr txBox="1"/>
          <p:nvPr/>
        </p:nvSpPr>
        <p:spPr>
          <a:xfrm>
            <a:off x="5376000" y="3573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EA9DC-77AC-A5E0-7543-29D7A1F30430}"/>
              </a:ext>
            </a:extLst>
          </p:cNvPr>
          <p:cNvSpPr txBox="1"/>
          <p:nvPr/>
        </p:nvSpPr>
        <p:spPr>
          <a:xfrm>
            <a:off x="8230097" y="3573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AC1A6-AFF6-073C-B2E2-FFAE454019FB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55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8B9DC-BA61-51DB-8A00-0B6D134F2B26}"/>
              </a:ext>
            </a:extLst>
          </p:cNvPr>
          <p:cNvSpPr txBox="1"/>
          <p:nvPr/>
        </p:nvSpPr>
        <p:spPr>
          <a:xfrm>
            <a:off x="1945903" y="4365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</a:t>
            </a:r>
            <a:r>
              <a:rPr lang="ko-KR" altLang="en-US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</a:t>
            </a:r>
            <a:endParaRPr lang="en-US" altLang="ko-KR" sz="5000">
              <a:solidFill>
                <a:srgbClr val="00B05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AA953-69B8-DCEB-229C-6E4CACDFAB20}"/>
              </a:ext>
            </a:extLst>
          </p:cNvPr>
          <p:cNvSpPr txBox="1"/>
          <p:nvPr/>
        </p:nvSpPr>
        <p:spPr>
          <a:xfrm>
            <a:off x="5257903" y="4365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EA9DC-77AC-A5E0-7543-29D7A1F30430}"/>
              </a:ext>
            </a:extLst>
          </p:cNvPr>
          <p:cNvSpPr txBox="1"/>
          <p:nvPr/>
        </p:nvSpPr>
        <p:spPr>
          <a:xfrm>
            <a:off x="8112000" y="4365000"/>
            <a:ext cx="2825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50E7E-6178-BAB4-FB10-89689813BE05}"/>
              </a:ext>
            </a:extLst>
          </p:cNvPr>
          <p:cNvSpPr txBox="1"/>
          <p:nvPr/>
        </p:nvSpPr>
        <p:spPr>
          <a:xfrm>
            <a:off x="3504000" y="2421000"/>
            <a:ext cx="5732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다양한 </a:t>
            </a:r>
            <a:r>
              <a:rPr lang="en-US" altLang="ko-KR" sz="50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Needs </a:t>
            </a:r>
            <a:r>
              <a:rPr lang="ko-KR" altLang="en-US" sz="50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충족</a:t>
            </a:r>
            <a:endParaRPr lang="en-US" altLang="ko-KR" sz="5000">
              <a:solidFill>
                <a:schemeClr val="accent2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C16EA-CD70-DA85-7832-E92053D12941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76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0E09EE-ECC7-B8A3-46F1-E0C220004537}"/>
              </a:ext>
            </a:extLst>
          </p:cNvPr>
          <p:cNvSpPr txBox="1"/>
          <p:nvPr/>
        </p:nvSpPr>
        <p:spPr>
          <a:xfrm>
            <a:off x="840000" y="2205000"/>
            <a:ext cx="11160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약 </a:t>
            </a:r>
            <a:r>
              <a:rPr lang="en-US" altLang="ko-KR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만개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영화 중 </a:t>
            </a:r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수익이 </a:t>
            </a:r>
            <a:r>
              <a:rPr lang="en-US" altLang="ko-KR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10000$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이상 이면서</a:t>
            </a:r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평점이 높은 순서로 내림차순 정렬 후 </a:t>
            </a:r>
            <a:r>
              <a:rPr lang="en-US" altLang="ko-KR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100</a:t>
            </a:r>
            <a:r>
              <a:rPr lang="ko-KR" altLang="en-US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골라</a:t>
            </a:r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3300">
              <a:solidFill>
                <a:schemeClr val="accent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</a:t>
            </a:r>
            <a:r>
              <a:rPr lang="ko-KR" altLang="en-US" sz="33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</a:t>
            </a:r>
            <a:r>
              <a:rPr lang="ko-KR" altLang="en-US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랜덤으로 추천</a:t>
            </a:r>
            <a:r>
              <a:rPr lang="en-US" altLang="ko-KR" sz="3300">
                <a:solidFill>
                  <a:schemeClr val="accent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3B165-E230-1DCC-3D3E-DC86302BD233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3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 descr="원, 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EBF2D0A5-901C-2C58-7B0C-99E5BB30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7" y="1876426"/>
            <a:ext cx="3456000" cy="34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420506" y="1910969"/>
            <a:ext cx="535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스트리밍이 아닌 추천</a:t>
            </a:r>
          </a:p>
        </p:txBody>
      </p:sp>
    </p:spTree>
    <p:extLst>
      <p:ext uri="{BB962C8B-B14F-4D97-AF65-F5344CB8AC3E}">
        <p14:creationId xmlns:p14="http://schemas.microsoft.com/office/powerpoint/2010/main" val="3896740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D231C-1710-7F5A-494D-8C45DFAD9319}"/>
              </a:ext>
            </a:extLst>
          </p:cNvPr>
          <p:cNvSpPr txBox="1"/>
          <p:nvPr/>
        </p:nvSpPr>
        <p:spPr>
          <a:xfrm>
            <a:off x="2568000" y="3285000"/>
            <a:ext cx="85316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코인 </a:t>
            </a:r>
            <a:r>
              <a:rPr lang="en-US" altLang="ko-KR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eco-system </a:t>
            </a:r>
            <a:r>
              <a:rPr lang="ko-KR" altLang="en-US" sz="55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</a:t>
            </a:r>
            <a:endParaRPr lang="ko-KR" alt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39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en-US" altLang="ko-KR" sz="3600">
                <a:solidFill>
                  <a:srgbClr val="FFFA8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구현된 </a:t>
            </a:r>
            <a:r>
              <a:rPr lang="en-US" altLang="ko-KR" sz="40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4) 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기술적 설명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D231C-1710-7F5A-494D-8C45DFAD9319}"/>
              </a:ext>
            </a:extLst>
          </p:cNvPr>
          <p:cNvSpPr txBox="1"/>
          <p:nvPr/>
        </p:nvSpPr>
        <p:spPr>
          <a:xfrm>
            <a:off x="1488000" y="2041978"/>
            <a:ext cx="10368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500">
                <a:solidFill>
                  <a:schemeClr val="bg1">
                    <a:lumMod val="6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</a:t>
            </a:r>
            <a:r>
              <a:rPr lang="en-US" altLang="ko-KR" sz="5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–  </a:t>
            </a:r>
            <a:r>
              <a:rPr lang="en-US" altLang="ko-KR" sz="5500">
                <a:solidFill>
                  <a:schemeClr val="accent4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Vuex</a:t>
            </a:r>
            <a:r>
              <a:rPr lang="en-US" altLang="ko-KR" sz="5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-  LocalStorage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6C5AD-925E-C8BF-B5B9-F645FCEC3839}"/>
              </a:ext>
            </a:extLst>
          </p:cNvPr>
          <p:cNvSpPr txBox="1"/>
          <p:nvPr/>
        </p:nvSpPr>
        <p:spPr>
          <a:xfrm>
            <a:off x="696000" y="3591279"/>
            <a:ext cx="4176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1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DB</a:t>
            </a:r>
            <a:r>
              <a:rPr lang="ko-KR" altLang="en-US" sz="3500">
                <a:solidFill>
                  <a:schemeClr val="accent1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코인 </a:t>
            </a:r>
            <a:endParaRPr lang="en-US" altLang="ko-KR" sz="3500">
              <a:solidFill>
                <a:schemeClr val="accent1">
                  <a:lumMod val="40000"/>
                  <a:lumOff val="6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1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3500">
                <a:solidFill>
                  <a:schemeClr val="accent1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저장</a:t>
            </a:r>
            <a:endParaRPr lang="en-US" altLang="ko-KR" sz="3500">
              <a:solidFill>
                <a:schemeClr val="accent1">
                  <a:lumMod val="40000"/>
                  <a:lumOff val="6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BE693-D1E4-C527-89BA-4896BDD7B729}"/>
              </a:ext>
            </a:extLst>
          </p:cNvPr>
          <p:cNvSpPr txBox="1"/>
          <p:nvPr/>
        </p:nvSpPr>
        <p:spPr>
          <a:xfrm>
            <a:off x="3072000" y="3585193"/>
            <a:ext cx="417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1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500">
                <a:solidFill>
                  <a:schemeClr val="accent4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Axios ‘get’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4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vuex </a:t>
            </a:r>
            <a:r>
              <a:rPr lang="ko-KR" altLang="en-US" sz="3500">
                <a:solidFill>
                  <a:schemeClr val="accent4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상태 변화</a:t>
            </a:r>
            <a:endParaRPr lang="en-US" altLang="ko-KR" sz="3500">
              <a:solidFill>
                <a:schemeClr val="accent4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4A987-7579-961C-2444-A55210A895E9}"/>
              </a:ext>
            </a:extLst>
          </p:cNvPr>
          <p:cNvSpPr txBox="1"/>
          <p:nvPr/>
        </p:nvSpPr>
        <p:spPr>
          <a:xfrm>
            <a:off x="7824000" y="3573000"/>
            <a:ext cx="302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4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3500">
                <a:solidFill>
                  <a:schemeClr val="accent6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vuex </a:t>
            </a:r>
            <a:r>
              <a:rPr lang="ko-KR" altLang="en-US" sz="3500">
                <a:solidFill>
                  <a:schemeClr val="accent6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상태 </a:t>
            </a:r>
            <a:endParaRPr lang="en-US" altLang="ko-KR" sz="3500">
              <a:solidFill>
                <a:schemeClr val="accent6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6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Local</a:t>
            </a:r>
            <a:r>
              <a:rPr lang="ko-KR" altLang="en-US" sz="3500">
                <a:solidFill>
                  <a:schemeClr val="accent6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반영</a:t>
            </a:r>
            <a:endParaRPr lang="en-US" altLang="ko-KR" sz="3500">
              <a:solidFill>
                <a:schemeClr val="accent6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BA718-022B-C013-14FE-9569598D9F6E}"/>
              </a:ext>
            </a:extLst>
          </p:cNvPr>
          <p:cNvSpPr txBox="1"/>
          <p:nvPr/>
        </p:nvSpPr>
        <p:spPr>
          <a:xfrm>
            <a:off x="1632000" y="5517000"/>
            <a:ext cx="9216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axios</a:t>
            </a:r>
            <a:r>
              <a:rPr lang="ko-KR" altLang="en-US" sz="3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와</a:t>
            </a:r>
            <a:r>
              <a:rPr lang="en-US" altLang="ko-KR" sz="3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chain</a:t>
            </a:r>
            <a:r>
              <a:rPr lang="ko-KR" altLang="en-US" sz="3500">
                <a:solidFill>
                  <a:schemeClr val="accent2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통해 직병렬 실시간 처리</a:t>
            </a:r>
            <a:endParaRPr lang="en-US" altLang="ko-KR" sz="3500">
              <a:solidFill>
                <a:schemeClr val="accent2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366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</a:t>
            </a:r>
            <a:r>
              <a:rPr lang="ko-KR" altLang="en-US" sz="35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rgbClr val="FF5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8C561-ECFF-BADF-78EE-2E09B013B0D0}"/>
              </a:ext>
            </a:extLst>
          </p:cNvPr>
          <p:cNvSpPr txBox="1"/>
          <p:nvPr/>
        </p:nvSpPr>
        <p:spPr>
          <a:xfrm>
            <a:off x="1056000" y="2413337"/>
            <a:ext cx="10584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>
                <a:solidFill>
                  <a:schemeClr val="accent6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좋은 팀원과 좋은 교수님</a:t>
            </a:r>
            <a:r>
              <a:rPr lang="en-US" altLang="ko-KR" sz="3500">
                <a:solidFill>
                  <a:schemeClr val="accent6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3500">
                <a:solidFill>
                  <a:schemeClr val="accent6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그리고 좋은 자극을 받을 수 있는 같은 반 여러분 덕분에 </a:t>
            </a:r>
            <a:endParaRPr lang="en-US" altLang="ko-KR" sz="3500">
              <a:solidFill>
                <a:schemeClr val="accent6">
                  <a:lumMod val="40000"/>
                  <a:lumOff val="6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3500">
                <a:solidFill>
                  <a:schemeClr val="accent6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성장할 수 있는 프로젝트였습니다</a:t>
            </a:r>
            <a:r>
              <a:rPr lang="en-US" altLang="ko-KR" sz="3500">
                <a:solidFill>
                  <a:schemeClr val="accent6">
                    <a:lumMod val="40000"/>
                    <a:lumOff val="6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endParaRPr lang="ko-KR" altLang="en-US" sz="3500">
              <a:solidFill>
                <a:schemeClr val="accent6">
                  <a:lumMod val="40000"/>
                  <a:lumOff val="6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A285D-7D67-55B7-0A90-9B91B0F21E54}"/>
              </a:ext>
            </a:extLst>
          </p:cNvPr>
          <p:cNvSpPr txBox="1"/>
          <p:nvPr/>
        </p:nvSpPr>
        <p:spPr>
          <a:xfrm>
            <a:off x="1077429" y="4509000"/>
            <a:ext cx="10584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 !</a:t>
            </a:r>
            <a:endParaRPr lang="ko-KR" altLang="en-US" sz="6500">
              <a:solidFill>
                <a:srgbClr val="DF2985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05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 descr="원, 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EBF2D0A5-901C-2C58-7B0C-99E5BB30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7" y="1876426"/>
            <a:ext cx="3456000" cy="34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6096000" y="3429000"/>
            <a:ext cx="4590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영화관의 오락실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420506" y="1910969"/>
            <a:ext cx="535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스트리밍이 아닌 추천</a:t>
            </a:r>
          </a:p>
        </p:txBody>
      </p:sp>
    </p:spTree>
    <p:extLst>
      <p:ext uri="{BB962C8B-B14F-4D97-AF65-F5344CB8AC3E}">
        <p14:creationId xmlns:p14="http://schemas.microsoft.com/office/powerpoint/2010/main" val="290721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6096000" y="3429000"/>
            <a:ext cx="4590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영화관의 오락실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9066-C441-48A5-A291-A49F3C888F11}"/>
              </a:ext>
            </a:extLst>
          </p:cNvPr>
          <p:cNvSpPr txBox="1"/>
          <p:nvPr/>
        </p:nvSpPr>
        <p:spPr>
          <a:xfrm>
            <a:off x="5420506" y="1910969"/>
            <a:ext cx="535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스트리밍이 아닌 추천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C4951-3DA3-1D07-33F1-2F2A90E457B6}"/>
              </a:ext>
            </a:extLst>
          </p:cNvPr>
          <p:cNvSpPr txBox="1"/>
          <p:nvPr/>
        </p:nvSpPr>
        <p:spPr>
          <a:xfrm>
            <a:off x="5331085" y="4901539"/>
            <a:ext cx="612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 bit + </a:t>
            </a:r>
            <a:r>
              <a:rPr lang="ko-KR" altLang="en-US" sz="5000">
                <a:solidFill>
                  <a:srgbClr val="DF2985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영화 추천</a:t>
            </a:r>
          </a:p>
        </p:txBody>
      </p:sp>
      <p:pic>
        <p:nvPicPr>
          <p:cNvPr id="3" name="그림 2" descr="원, 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01FFCEFA-A94D-77E7-830B-D2C0E5B99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9" y="2742652"/>
            <a:ext cx="3456000" cy="34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59246-F9FC-B092-0908-74BA5241E92E}"/>
              </a:ext>
            </a:extLst>
          </p:cNvPr>
          <p:cNvSpPr txBox="1"/>
          <p:nvPr/>
        </p:nvSpPr>
        <p:spPr>
          <a:xfrm>
            <a:off x="1848000" y="2028459"/>
            <a:ext cx="24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endParaRPr lang="ko-KR" altLang="en-US" sz="6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03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EC9BD2-8333-F546-03C8-9C51C128DDDD}"/>
              </a:ext>
            </a:extLst>
          </p:cNvPr>
          <p:cNvSpPr txBox="1"/>
          <p:nvPr/>
        </p:nvSpPr>
        <p:spPr>
          <a:xfrm>
            <a:off x="192000" y="10974"/>
            <a:ext cx="5184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en-US" altLang="ko-KR" sz="3500">
                <a:solidFill>
                  <a:srgbClr val="00B05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</a:t>
            </a:r>
            <a:r>
              <a:rPr lang="en-US" altLang="ko-KR" sz="40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Orbit</a:t>
            </a:r>
            <a:r>
              <a:rPr lang="en-US" altLang="ko-KR" sz="500">
                <a:solidFill>
                  <a:schemeClr val="accent6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3000">
              <a:solidFill>
                <a:schemeClr val="accent6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3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300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1) Orbit</a:t>
            </a:r>
            <a:r>
              <a:rPr lang="ko-KR" altLang="en-US" sz="3000">
                <a:solidFill>
                  <a:srgbClr val="1ABCE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기획 의도</a:t>
            </a:r>
            <a:endParaRPr lang="en-US" altLang="ko-KR" sz="3000">
              <a:solidFill>
                <a:srgbClr val="1ABCE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DA88-03C0-950D-B5AE-F7A44B75D083}"/>
              </a:ext>
            </a:extLst>
          </p:cNvPr>
          <p:cNvSpPr txBox="1"/>
          <p:nvPr/>
        </p:nvSpPr>
        <p:spPr>
          <a:xfrm>
            <a:off x="516000" y="1614757"/>
            <a:ext cx="1116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Back – End</a:t>
            </a:r>
          </a:p>
          <a:p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DRF(Django REST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dj_rest_auth</a:t>
            </a:r>
            <a:r>
              <a:rPr lang="en-US" altLang="ko-KR" sz="3300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+ </a:t>
            </a:r>
            <a:r>
              <a:rPr lang="en-US" altLang="ko-KR" sz="3300" err="1">
                <a:solidFill>
                  <a:schemeClr val="accent5">
                    <a:lumMod val="60000"/>
                    <a:lumOff val="4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allauth</a:t>
            </a:r>
            <a:endParaRPr lang="ko-KR" altLang="en-US" sz="3300">
              <a:solidFill>
                <a:schemeClr val="accent5">
                  <a:lumMod val="60000"/>
                  <a:lumOff val="4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10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1085</TotalTime>
  <Words>3443</Words>
  <Application>Microsoft Office PowerPoint</Application>
  <PresentationFormat>와이드스크린</PresentationFormat>
  <Paragraphs>650</Paragraphs>
  <Slides>62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둥근모꼴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권인식</cp:lastModifiedBy>
  <cp:revision>77</cp:revision>
  <dcterms:created xsi:type="dcterms:W3CDTF">2015-06-25T00:21:41Z</dcterms:created>
  <dcterms:modified xsi:type="dcterms:W3CDTF">2023-05-25T22:52:33Z</dcterms:modified>
</cp:coreProperties>
</file>